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8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8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8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8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8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8.wmf"/><Relationship Id="rId4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E935F-BA5E-46EE-ABBD-F64D191F723F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E9C16-5FD2-4C5A-A863-D6573D3C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5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FE2DCDD-6E14-49A6-B5AD-4066BAFCC894}" type="slidenum">
              <a:rPr lang="en-US" sz="1200" b="0" smtClean="0"/>
              <a:pPr eaLnBrk="1" hangingPunct="1"/>
              <a:t>4</a:t>
            </a:fld>
            <a:endParaRPr lang="en-US" sz="1200" b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83E088-7516-4F58-B7E2-3BEAE2D1AA9F}" type="slidenum">
              <a:rPr lang="en-US" sz="1200" b="0" smtClean="0"/>
              <a:pPr eaLnBrk="1" hangingPunct="1"/>
              <a:t>6</a:t>
            </a:fld>
            <a:endParaRPr lang="en-US" sz="1200" b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C1515FE-4302-4B01-A712-533BC8FD1413}" type="slidenum">
              <a:rPr lang="en-US" sz="1200" b="0" smtClean="0"/>
              <a:pPr eaLnBrk="1" hangingPunct="1"/>
              <a:t>7</a:t>
            </a:fld>
            <a:endParaRPr lang="en-US" sz="1200" b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.bin"/><Relationship Id="rId12" Type="http://schemas.openxmlformats.org/officeDocument/2006/relationships/image" Target="../media/image7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image" Target="../media/image2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34.wmf"/><Relationship Id="rId3" Type="http://schemas.openxmlformats.org/officeDocument/2006/relationships/audio" Target="../media/audio1.wav"/><Relationship Id="rId7" Type="http://schemas.openxmlformats.org/officeDocument/2006/relationships/image" Target="../media/image11.gif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3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48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7.bin"/><Relationship Id="rId5" Type="http://schemas.openxmlformats.org/officeDocument/2006/relationships/image" Target="../media/image8.wmf"/><Relationship Id="rId10" Type="http://schemas.openxmlformats.org/officeDocument/2006/relationships/image" Target="../media/image36.wmf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0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png"/><Relationship Id="rId5" Type="http://schemas.openxmlformats.org/officeDocument/2006/relationships/oleObject" Target="../embeddings/oleObject7.bin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3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1.gi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4.bin"/><Relationship Id="rId10" Type="http://schemas.openxmlformats.org/officeDocument/2006/relationships/oleObject" Target="../embeddings/oleObject11.bin"/><Relationship Id="rId4" Type="http://schemas.openxmlformats.org/officeDocument/2006/relationships/audio" Target="../media/audio1.wav"/><Relationship Id="rId9" Type="http://schemas.openxmlformats.org/officeDocument/2006/relationships/image" Target="../media/image14.wmf"/><Relationship Id="rId1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19.wmf"/><Relationship Id="rId3" Type="http://schemas.openxmlformats.org/officeDocument/2006/relationships/audio" Target="../media/audio1.wav"/><Relationship Id="rId7" Type="http://schemas.openxmlformats.org/officeDocument/2006/relationships/image" Target="../media/image11.gi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8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7.wmf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3.wmf"/><Relationship Id="rId18" Type="http://schemas.openxmlformats.org/officeDocument/2006/relationships/image" Target="../media/image25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5.bin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oleObject" Target="../embeddings/oleObject24.bin"/><Relationship Id="rId4" Type="http://schemas.openxmlformats.org/officeDocument/2006/relationships/audio" Target="../media/audio1.wav"/><Relationship Id="rId9" Type="http://schemas.openxmlformats.org/officeDocument/2006/relationships/image" Target="../media/image21.wmf"/><Relationship Id="rId1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8.wmf"/><Relationship Id="rId10" Type="http://schemas.openxmlformats.org/officeDocument/2006/relationships/image" Target="../media/image27.wmf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0.wmf"/><Relationship Id="rId3" Type="http://schemas.openxmlformats.org/officeDocument/2006/relationships/audio" Target="../media/audio1.wav"/><Relationship Id="rId7" Type="http://schemas.openxmlformats.org/officeDocument/2006/relationships/image" Target="../media/image11.gif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29.wmf"/><Relationship Id="rId5" Type="http://schemas.openxmlformats.org/officeDocument/2006/relationships/image" Target="../media/image8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100" name="Picture 4" descr="Peace"/>
          <p:cNvPicPr>
            <a:picLocks noChangeAspect="1" noChangeArrowheads="1"/>
          </p:cNvPicPr>
          <p:nvPr/>
        </p:nvPicPr>
        <p:blipFill>
          <a:blip r:embed="rId4">
            <a:lum bright="3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12700"/>
            <a:ext cx="9144000" cy="6858000"/>
          </a:xfrm>
          <a:prstGeom prst="rect">
            <a:avLst/>
          </a:prstGeom>
          <a:noFill/>
          <a:ln w="28575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13" descr="pink_flower_divider_md_clr"/>
          <p:cNvPicPr>
            <a:picLocks noChangeAspect="1" noChangeArrowheads="1"/>
          </p:cNvPicPr>
          <p:nvPr/>
        </p:nvPicPr>
        <p:blipFill>
          <a:blip r:embed="rId5">
            <a:lum bright="-6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1065213"/>
            <a:ext cx="439738" cy="2224087"/>
          </a:xfrm>
          <a:prstGeom prst="rect">
            <a:avLst/>
          </a:prstGeom>
          <a:noFill/>
          <a:ln>
            <a:noFill/>
          </a:ln>
          <a:effectLst>
            <a:outerShdw dist="64758" dir="6078596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4" descr="pink_flower_divider_md_clr"/>
          <p:cNvPicPr>
            <a:picLocks noChangeAspect="1" noChangeArrowheads="1"/>
          </p:cNvPicPr>
          <p:nvPr/>
        </p:nvPicPr>
        <p:blipFill>
          <a:blip r:embed="rId6">
            <a:lum bright="-6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863" y="3460750"/>
            <a:ext cx="338137" cy="2365375"/>
          </a:xfrm>
          <a:prstGeom prst="rect">
            <a:avLst/>
          </a:prstGeom>
          <a:noFill/>
          <a:ln>
            <a:noFill/>
          </a:ln>
          <a:effectLst>
            <a:outerShdw dist="64758" dir="6078596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3" name="Object 15">
            <a:hlinkClick r:id="" action="ppaction://noaction"/>
          </p:cNvPr>
          <p:cNvGraphicFramePr>
            <a:graphicFrameLocks noChangeAspect="1"/>
          </p:cNvGraphicFramePr>
          <p:nvPr/>
        </p:nvGraphicFramePr>
        <p:xfrm>
          <a:off x="6477000" y="4962525"/>
          <a:ext cx="2667000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7" imgW="1999793" imgH="1831543" progId="MS_ClipArt_Gallery.2">
                  <p:embed/>
                </p:oleObj>
              </mc:Choice>
              <mc:Fallback>
                <p:oleObj name="Clip" r:id="rId7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962525"/>
                        <a:ext cx="2667000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16"/>
          <p:cNvGraphicFramePr>
            <a:graphicFrameLocks noChangeAspect="1"/>
          </p:cNvGraphicFramePr>
          <p:nvPr/>
        </p:nvGraphicFramePr>
        <p:xfrm>
          <a:off x="38100" y="-3175"/>
          <a:ext cx="213360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9" imgW="1278331" imgH="1273759" progId="MS_ClipArt_Gallery.2">
                  <p:embed/>
                </p:oleObj>
              </mc:Choice>
              <mc:Fallback>
                <p:oleObj name="Clip" r:id="rId9" imgW="1278331" imgH="1273759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" y="-3175"/>
                        <a:ext cx="213360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64758" dir="6078596" algn="ctr" rotWithShape="0">
                          <a:srgbClr val="80808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5" name="Picture 8" descr="pink_flower_divider_md_cl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124200"/>
            <a:ext cx="2590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2209800" y="557213"/>
            <a:ext cx="4505325" cy="485298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41325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>
                        <a:alpha val="81000"/>
                      </a:srgbClr>
                    </a:gs>
                    <a:gs pos="100000">
                      <a:srgbClr val="0000FF">
                        <a:alpha val="67000"/>
                      </a:srgbClr>
                    </a:gs>
                  </a:gsLst>
                  <a:lin ang="0" scaled="1"/>
                </a:gradFill>
                <a:latin typeface="Arial"/>
                <a:cs typeface="Arial"/>
              </a:rPr>
              <a:t>HỘI THI GIÁO VIÊN GIỎI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438400" y="2590800"/>
            <a:ext cx="3773488" cy="52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.VnTimeH" pitchFamily="34" charset="0"/>
              </a:rPr>
              <a:t>   </a:t>
            </a:r>
            <a:r>
              <a:rPr lang="en-US" sz="2800" smtClean="0">
                <a:solidFill>
                  <a:srgbClr val="0000FF"/>
                </a:solidFill>
                <a:latin typeface=".VnTimeH" pitchFamily="34" charset="0"/>
              </a:rPr>
              <a:t>QUẬN LONG BIEN</a:t>
            </a:r>
          </a:p>
        </p:txBody>
      </p:sp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90600"/>
            <a:ext cx="1676400" cy="1066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12"/>
          <p:cNvSpPr>
            <a:spLocks noChangeArrowheads="1" noChangeShapeType="1" noTextEdit="1"/>
          </p:cNvSpPr>
          <p:nvPr/>
        </p:nvSpPr>
        <p:spPr bwMode="auto">
          <a:xfrm>
            <a:off x="1308100" y="5638799"/>
            <a:ext cx="6096000" cy="517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002304"/>
              </a:avLst>
            </a:prstTxWarp>
          </a:bodyPr>
          <a:lstStyle/>
          <a:p>
            <a:pPr algn="ctr">
              <a:defRPr/>
            </a:pPr>
            <a:r>
              <a:rPr lang="en-US" sz="2400" kern="1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>
                        <a:alpha val="67000"/>
                      </a:srgbClr>
                    </a:gs>
                    <a:gs pos="16000">
                      <a:srgbClr val="00CCCC">
                        <a:alpha val="72280"/>
                      </a:srgbClr>
                    </a:gs>
                    <a:gs pos="47000">
                      <a:srgbClr val="9999FF">
                        <a:alpha val="82510"/>
                      </a:srgbClr>
                    </a:gs>
                    <a:gs pos="60001">
                      <a:srgbClr val="2E6792">
                        <a:alpha val="86800"/>
                      </a:srgbClr>
                    </a:gs>
                    <a:gs pos="71001">
                      <a:srgbClr val="3333CC">
                        <a:alpha val="90430"/>
                      </a:srgbClr>
                    </a:gs>
                    <a:gs pos="81000">
                      <a:srgbClr val="1170FF">
                        <a:alpha val="93730"/>
                      </a:srgbClr>
                    </a:gs>
                    <a:gs pos="100000">
                      <a:srgbClr val="006699"/>
                    </a:gs>
                  </a:gsLst>
                  <a:lin ang="0" scaled="1"/>
                </a:gradFill>
                <a:latin typeface=".VnTifani HeavyH"/>
              </a:rPr>
              <a:t>Gv:phung thi thoan</a:t>
            </a:r>
          </a:p>
          <a:p>
            <a:pPr algn="ctr">
              <a:defRPr/>
            </a:pPr>
            <a:endParaRPr lang="en-US" sz="2400" kern="10">
              <a:ln w="9525">
                <a:solidFill>
                  <a:srgbClr val="00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3399FF">
                      <a:alpha val="67000"/>
                    </a:srgbClr>
                  </a:gs>
                  <a:gs pos="16000">
                    <a:srgbClr val="00CCCC">
                      <a:alpha val="72280"/>
                    </a:srgbClr>
                  </a:gs>
                  <a:gs pos="47000">
                    <a:srgbClr val="9999FF">
                      <a:alpha val="82510"/>
                    </a:srgbClr>
                  </a:gs>
                  <a:gs pos="60001">
                    <a:srgbClr val="2E6792">
                      <a:alpha val="86800"/>
                    </a:srgbClr>
                  </a:gs>
                  <a:gs pos="71001">
                    <a:srgbClr val="3333CC">
                      <a:alpha val="90430"/>
                    </a:srgbClr>
                  </a:gs>
                  <a:gs pos="81000">
                    <a:srgbClr val="1170FF">
                      <a:alpha val="93730"/>
                    </a:srgbClr>
                  </a:gs>
                  <a:gs pos="100000">
                    <a:srgbClr val="006699"/>
                  </a:gs>
                </a:gsLst>
                <a:lin ang="0" scaled="1"/>
              </a:gradFill>
              <a:latin typeface=".VnTifani HeavyH"/>
            </a:endParaRPr>
          </a:p>
        </p:txBody>
      </p:sp>
      <p:sp>
        <p:nvSpPr>
          <p:cNvPr id="16" name="WordArt 13"/>
          <p:cNvSpPr>
            <a:spLocks noChangeArrowheads="1" noChangeShapeType="1" noTextEdit="1"/>
          </p:cNvSpPr>
          <p:nvPr/>
        </p:nvSpPr>
        <p:spPr bwMode="auto">
          <a:xfrm>
            <a:off x="304800" y="5292725"/>
            <a:ext cx="1752600" cy="76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76129"/>
              </a:avLst>
            </a:prstTxWarp>
          </a:bodyPr>
          <a:lstStyle/>
          <a:p>
            <a:pPr algn="ctr">
              <a:defRPr/>
            </a:pPr>
            <a:endParaRPr lang="en-US" sz="2400" kern="10">
              <a:ln w="9525">
                <a:solidFill>
                  <a:srgbClr val="00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3399FF">
                      <a:alpha val="48000"/>
                    </a:srgbClr>
                  </a:gs>
                  <a:gs pos="16000">
                    <a:srgbClr val="00CCCC">
                      <a:alpha val="56320"/>
                    </a:srgbClr>
                  </a:gs>
                  <a:gs pos="47000">
                    <a:srgbClr val="9999FF">
                      <a:alpha val="72440"/>
                    </a:srgbClr>
                  </a:gs>
                  <a:gs pos="60001">
                    <a:srgbClr val="2E6792">
                      <a:alpha val="79200"/>
                    </a:srgbClr>
                  </a:gs>
                  <a:gs pos="71001">
                    <a:srgbClr val="3333CC">
                      <a:alpha val="84920"/>
                    </a:srgbClr>
                  </a:gs>
                  <a:gs pos="81000">
                    <a:srgbClr val="1170FF">
                      <a:alpha val="90120"/>
                    </a:srgbClr>
                  </a:gs>
                  <a:gs pos="100000">
                    <a:srgbClr val="006699"/>
                  </a:gs>
                </a:gsLst>
                <a:lin ang="0" scaled="1"/>
              </a:gradFill>
              <a:latin typeface=".VnTifani HeavyH"/>
            </a:endParaRPr>
          </a:p>
        </p:txBody>
      </p:sp>
      <p:sp>
        <p:nvSpPr>
          <p:cNvPr id="4115" name="Text Box 14"/>
          <p:cNvSpPr txBox="1">
            <a:spLocks noChangeArrowheads="1"/>
          </p:cNvSpPr>
          <p:nvPr/>
        </p:nvSpPr>
        <p:spPr bwMode="auto">
          <a:xfrm>
            <a:off x="2768600" y="6156325"/>
            <a:ext cx="37338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 THCS </a:t>
            </a:r>
            <a:r>
              <a:rPr lang="en-US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ĐỨC GIANG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4918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b="0">
              <a:solidFill>
                <a:srgbClr val="FF0000"/>
              </a:solidFill>
            </a:endParaRPr>
          </a:p>
        </p:txBody>
      </p:sp>
      <p:sp>
        <p:nvSpPr>
          <p:cNvPr id="13315" name="Text Box 13"/>
          <p:cNvSpPr txBox="1">
            <a:spLocks noChangeArrowheads="1"/>
          </p:cNvSpPr>
          <p:nvPr/>
        </p:nvSpPr>
        <p:spPr bwMode="auto">
          <a:xfrm>
            <a:off x="457200" y="359568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13316" name="Object 29"/>
          <p:cNvGraphicFramePr>
            <a:graphicFrameLocks noChangeAspect="1"/>
          </p:cNvGraphicFramePr>
          <p:nvPr/>
        </p:nvGraphicFramePr>
        <p:xfrm>
          <a:off x="3238500" y="41036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4" imgW="434566" imgH="675992" progId="Equation.DSMT4">
                  <p:embed/>
                </p:oleObj>
              </mc:Choice>
              <mc:Fallback>
                <p:oleObj name="Equation" r:id="rId4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1036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30"/>
          <p:cNvGraphicFramePr>
            <a:graphicFrameLocks noChangeAspect="1"/>
          </p:cNvGraphicFramePr>
          <p:nvPr/>
        </p:nvGraphicFramePr>
        <p:xfrm>
          <a:off x="3238500" y="41036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6" imgW="434566" imgH="675992" progId="Equation.DSMT4">
                  <p:embed/>
                </p:oleObj>
              </mc:Choice>
              <mc:Fallback>
                <p:oleObj name="Equation" r:id="rId6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1036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8" name="Picture 6" descr="13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1357313"/>
            <a:ext cx="3762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04800" y="1143000"/>
            <a:ext cx="1143000" cy="8334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D60093"/>
                </a:solidFill>
              </a:rPr>
              <a:t>   6</a:t>
            </a:r>
          </a:p>
        </p:txBody>
      </p:sp>
      <p:sp>
        <p:nvSpPr>
          <p:cNvPr id="13320" name="TextBox 1"/>
          <p:cNvSpPr txBox="1">
            <a:spLocks noChangeArrowheads="1"/>
          </p:cNvSpPr>
          <p:nvPr/>
        </p:nvSpPr>
        <p:spPr bwMode="auto">
          <a:xfrm>
            <a:off x="1619250" y="1373188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3300"/>
                </a:solidFill>
              </a:rPr>
              <a:t>Làm phép tính</a:t>
            </a:r>
          </a:p>
        </p:txBody>
      </p:sp>
      <p:sp>
        <p:nvSpPr>
          <p:cNvPr id="13321" name="TextBox 1"/>
          <p:cNvSpPr txBox="1">
            <a:spLocks noChangeArrowheads="1"/>
          </p:cNvSpPr>
          <p:nvPr/>
        </p:nvSpPr>
        <p:spPr bwMode="auto">
          <a:xfrm>
            <a:off x="1828800" y="2286000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13322" name="Object 2"/>
          <p:cNvGraphicFramePr>
            <a:graphicFrameLocks noChangeAspect="1"/>
          </p:cNvGraphicFramePr>
          <p:nvPr/>
        </p:nvGraphicFramePr>
        <p:xfrm>
          <a:off x="457200" y="2590800"/>
          <a:ext cx="144780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8" imgW="571252" imgH="393529" progId="Equation.DSMT4">
                  <p:embed/>
                </p:oleObj>
              </mc:Choice>
              <mc:Fallback>
                <p:oleObj name="Equation" r:id="rId8" imgW="57125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90800"/>
                        <a:ext cx="1447800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TextBox 3"/>
          <p:cNvSpPr txBox="1">
            <a:spLocks noChangeArrowheads="1"/>
          </p:cNvSpPr>
          <p:nvPr/>
        </p:nvSpPr>
        <p:spPr bwMode="auto">
          <a:xfrm>
            <a:off x="4591050" y="4343400"/>
            <a:ext cx="18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13324" name="Object 4"/>
          <p:cNvGraphicFramePr>
            <a:graphicFrameLocks noChangeAspect="1"/>
          </p:cNvGraphicFramePr>
          <p:nvPr/>
        </p:nvGraphicFramePr>
        <p:xfrm>
          <a:off x="3048000" y="2579688"/>
          <a:ext cx="1803400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0" imgW="634725" imgH="393529" progId="Equation.DSMT4">
                  <p:embed/>
                </p:oleObj>
              </mc:Choice>
              <mc:Fallback>
                <p:oleObj name="Equation" r:id="rId10" imgW="63472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79688"/>
                        <a:ext cx="1803400" cy="123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5"/>
          <p:cNvGraphicFramePr>
            <a:graphicFrameLocks noChangeAspect="1"/>
          </p:cNvGraphicFramePr>
          <p:nvPr/>
        </p:nvGraphicFramePr>
        <p:xfrm>
          <a:off x="6400800" y="2547938"/>
          <a:ext cx="1524000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2" imgW="520474" imgH="393529" progId="Equation.DSMT4">
                  <p:embed/>
                </p:oleObj>
              </mc:Choice>
              <mc:Fallback>
                <p:oleObj name="Equation" r:id="rId12" imgW="52047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547938"/>
                        <a:ext cx="1524000" cy="1109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326" name="Straight Connector 2"/>
          <p:cNvCxnSpPr>
            <a:cxnSpLocks noChangeShapeType="1"/>
          </p:cNvCxnSpPr>
          <p:nvPr/>
        </p:nvCxnSpPr>
        <p:spPr bwMode="auto">
          <a:xfrm>
            <a:off x="2743200" y="2286000"/>
            <a:ext cx="0" cy="3657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7" name="Straight Connector 16"/>
          <p:cNvCxnSpPr>
            <a:cxnSpLocks noChangeShapeType="1"/>
          </p:cNvCxnSpPr>
          <p:nvPr/>
        </p:nvCxnSpPr>
        <p:spPr bwMode="auto">
          <a:xfrm>
            <a:off x="5943600" y="2362200"/>
            <a:ext cx="0" cy="3657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8" name="WordArt 10"/>
          <p:cNvSpPr>
            <a:spLocks noChangeArrowheads="1" noChangeShapeType="1" noTextEdit="1"/>
          </p:cNvSpPr>
          <p:nvPr/>
        </p:nvSpPr>
        <p:spPr bwMode="auto">
          <a:xfrm>
            <a:off x="1905000" y="209550"/>
            <a:ext cx="47053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87: phÐp chia ph©n sè </a:t>
            </a:r>
          </a:p>
        </p:txBody>
      </p:sp>
    </p:spTree>
    <p:extLst>
      <p:ext uri="{BB962C8B-B14F-4D97-AF65-F5344CB8AC3E}">
        <p14:creationId xmlns:p14="http://schemas.microsoft.com/office/powerpoint/2010/main" val="799212682"/>
      </p:ext>
    </p:extLst>
  </p:cSld>
  <p:clrMapOvr>
    <a:masterClrMapping/>
  </p:clrMapOvr>
  <p:transition spd="slow">
    <p:pull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763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15363" name="Text Box 13"/>
          <p:cNvSpPr txBox="1">
            <a:spLocks noChangeArrowheads="1"/>
          </p:cNvSpPr>
          <p:nvPr/>
        </p:nvSpPr>
        <p:spPr bwMode="auto">
          <a:xfrm>
            <a:off x="457200" y="374808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15364" name="Object 29"/>
          <p:cNvGraphicFramePr>
            <a:graphicFrameLocks noChangeAspect="1"/>
          </p:cNvGraphicFramePr>
          <p:nvPr/>
        </p:nvGraphicFramePr>
        <p:xfrm>
          <a:off x="3238500" y="42560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4" imgW="434566" imgH="675992" progId="Equation.DSMT4">
                  <p:embed/>
                </p:oleObj>
              </mc:Choice>
              <mc:Fallback>
                <p:oleObj name="Equation" r:id="rId4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2560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30"/>
          <p:cNvGraphicFramePr>
            <a:graphicFrameLocks noChangeAspect="1"/>
          </p:cNvGraphicFramePr>
          <p:nvPr/>
        </p:nvGraphicFramePr>
        <p:xfrm>
          <a:off x="3238500" y="42560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6" imgW="434566" imgH="675992" progId="Equation.DSMT4">
                  <p:embed/>
                </p:oleObj>
              </mc:Choice>
              <mc:Fallback>
                <p:oleObj name="Equation" r:id="rId6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2560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048000" y="152400"/>
            <a:ext cx="2819400" cy="228600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3D00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66"/>
                </a:solidFill>
              </a:rPr>
              <a:t>PHÉP CHIA </a:t>
            </a:r>
          </a:p>
          <a:p>
            <a:pPr algn="ctr"/>
            <a:r>
              <a:rPr lang="en-US" sz="3200">
                <a:solidFill>
                  <a:srgbClr val="000066"/>
                </a:solidFill>
              </a:rPr>
              <a:t>PHÂN SỐ</a:t>
            </a:r>
            <a:r>
              <a:rPr lang="en-US" sz="3200"/>
              <a:t> 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228600" y="4572000"/>
            <a:ext cx="2514600" cy="15240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rgbClr val="00FFFF"/>
              </a:gs>
              <a:gs pos="100000">
                <a:srgbClr val="FFFF66"/>
              </a:gs>
            </a:gsLst>
            <a:lin ang="0" scaled="1"/>
          </a:gradFill>
          <a:ln w="9525">
            <a:solidFill>
              <a:srgbClr val="FF3399"/>
            </a:solidFill>
            <a:miter lim="800000"/>
            <a:headEnd/>
            <a:tailEnd/>
          </a:ln>
          <a:effectLst>
            <a:prstShdw prst="shdw17" dist="17961" dir="2700000">
              <a:srgbClr val="991F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2971800" y="4572000"/>
            <a:ext cx="3048000" cy="15240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rgbClr val="00FFFF"/>
              </a:gs>
              <a:gs pos="100000">
                <a:srgbClr val="FFFF66"/>
              </a:gs>
            </a:gsLst>
            <a:lin ang="0" scaled="1"/>
          </a:gradFill>
          <a:ln w="9525">
            <a:solidFill>
              <a:srgbClr val="FF3399"/>
            </a:solidFill>
            <a:miter lim="800000"/>
            <a:headEnd/>
            <a:tailEnd/>
          </a:ln>
          <a:effectLst>
            <a:prstShdw prst="shdw17" dist="17961" dir="2700000">
              <a:srgbClr val="991F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6248400" y="4572000"/>
            <a:ext cx="2743200" cy="15240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rgbClr val="00FFFF"/>
              </a:gs>
              <a:gs pos="100000">
                <a:srgbClr val="FFFF66"/>
              </a:gs>
            </a:gsLst>
            <a:lin ang="0" scaled="1"/>
          </a:gradFill>
          <a:ln w="9525">
            <a:solidFill>
              <a:srgbClr val="FF3399"/>
            </a:solidFill>
            <a:miter lim="800000"/>
            <a:headEnd/>
            <a:tailEnd/>
          </a:ln>
          <a:effectLst>
            <a:prstShdw prst="shdw17" dist="17961" dir="2700000">
              <a:srgbClr val="991F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5867400" y="12192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1371600" y="3200400"/>
            <a:ext cx="6248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1384300" y="3200400"/>
            <a:ext cx="0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4419600" y="3200400"/>
            <a:ext cx="0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7632700" y="3200400"/>
            <a:ext cx="0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7035800" y="457200"/>
            <a:ext cx="1981200" cy="15240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rgbClr val="FFFF66"/>
              </a:gs>
              <a:gs pos="100000">
                <a:srgbClr val="00FFFF"/>
              </a:gs>
            </a:gsLst>
            <a:lin ang="0" scaled="1"/>
          </a:gradFill>
          <a:ln w="9525">
            <a:solidFill>
              <a:srgbClr val="FF3399"/>
            </a:solidFill>
            <a:miter lim="800000"/>
            <a:headEnd/>
            <a:tailEnd/>
          </a:ln>
          <a:effectLst>
            <a:prstShdw prst="shdw17" dist="17961" dir="2700000">
              <a:srgbClr val="991F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>
            <a:off x="4457700" y="2413000"/>
            <a:ext cx="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>
            <a:off x="4394200" y="2413000"/>
            <a:ext cx="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8931" name="Object 19"/>
          <p:cNvGraphicFramePr>
            <a:graphicFrameLocks noChangeAspect="1"/>
          </p:cNvGraphicFramePr>
          <p:nvPr/>
        </p:nvGraphicFramePr>
        <p:xfrm>
          <a:off x="228600" y="4810125"/>
          <a:ext cx="23876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7" imgW="1167893" imgH="393529" progId="Equation.DSMT4">
                  <p:embed/>
                </p:oleObj>
              </mc:Choice>
              <mc:Fallback>
                <p:oleObj name="Equation" r:id="rId7" imgW="116789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810125"/>
                        <a:ext cx="238760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2" name="Object 20"/>
          <p:cNvGraphicFramePr>
            <a:graphicFrameLocks noChangeAspect="1"/>
          </p:cNvGraphicFramePr>
          <p:nvPr/>
        </p:nvGraphicFramePr>
        <p:xfrm>
          <a:off x="2971800" y="4724400"/>
          <a:ext cx="29686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9" imgW="1524000" imgH="393700" progId="Equation.DSMT4">
                  <p:embed/>
                </p:oleObj>
              </mc:Choice>
              <mc:Fallback>
                <p:oleObj name="Equation" r:id="rId9" imgW="15240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724400"/>
                        <a:ext cx="29686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3" name="Object 21"/>
          <p:cNvGraphicFramePr>
            <a:graphicFrameLocks noChangeAspect="1"/>
          </p:cNvGraphicFramePr>
          <p:nvPr/>
        </p:nvGraphicFramePr>
        <p:xfrm>
          <a:off x="6532563" y="4727575"/>
          <a:ext cx="2389187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1" imgW="1079032" imgH="393529" progId="Equation.DSMT4">
                  <p:embed/>
                </p:oleObj>
              </mc:Choice>
              <mc:Fallback>
                <p:oleObj name="Equation" r:id="rId11" imgW="107903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563" y="4727575"/>
                        <a:ext cx="2389187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FF66"/>
                                </a:gs>
                                <a:gs pos="50000">
                                  <a:srgbClr val="00FFFF"/>
                                </a:gs>
                                <a:gs pos="100000">
                                  <a:srgbClr val="FFFF66"/>
                                </a:gs>
                              </a:gsLst>
                              <a:lin ang="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9999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4" name="Object 22"/>
          <p:cNvGraphicFramePr>
            <a:graphicFrameLocks noChangeAspect="1"/>
          </p:cNvGraphicFramePr>
          <p:nvPr/>
        </p:nvGraphicFramePr>
        <p:xfrm>
          <a:off x="7239000" y="561975"/>
          <a:ext cx="18288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3" imgW="520474" imgH="393529" progId="Equation.DSMT4">
                  <p:embed/>
                </p:oleObj>
              </mc:Choice>
              <mc:Fallback>
                <p:oleObj name="Equation" r:id="rId13" imgW="52047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61975"/>
                        <a:ext cx="182880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3940639"/>
      </p:ext>
    </p:extLst>
  </p:cSld>
  <p:clrMapOvr>
    <a:masterClrMapping/>
  </p:clrMapOvr>
  <p:transition spd="slow">
    <p:blinds dir="vert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 animBg="1"/>
      <p:bldP spid="38920" grpId="0" animBg="1"/>
      <p:bldP spid="38921" grpId="0" animBg="1"/>
      <p:bldP spid="38922" grpId="0" animBg="1"/>
      <p:bldP spid="38924" grpId="0" animBg="1"/>
      <p:bldP spid="38925" grpId="0" animBg="1"/>
      <p:bldP spid="38926" grpId="0" animBg="1"/>
      <p:bldP spid="38927" grpId="0" animBg="1"/>
      <p:bldP spid="38928" grpId="0" animBg="1"/>
      <p:bldP spid="38929" grpId="0" animBg="1"/>
      <p:bldP spid="389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endParaRPr lang="en-US" sz="4400" b="0" u="sng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5124" name="Rectangle 11"/>
          <p:cNvSpPr>
            <a:spLocks noChangeArrowheads="1"/>
          </p:cNvSpPr>
          <p:nvPr/>
        </p:nvSpPr>
        <p:spPr bwMode="auto">
          <a:xfrm>
            <a:off x="2514600" y="19685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</a:rPr>
              <a:t>Kiểm tra bài cũ</a:t>
            </a:r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-304800" y="1524000"/>
            <a:ext cx="9182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                  Làm phép nhân :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457200" y="374808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5127" name="Object 29"/>
          <p:cNvGraphicFramePr>
            <a:graphicFrameLocks noChangeAspect="1"/>
          </p:cNvGraphicFramePr>
          <p:nvPr/>
        </p:nvGraphicFramePr>
        <p:xfrm>
          <a:off x="3362325" y="42560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4" imgW="434566" imgH="675992" progId="Equation.DSMT4">
                  <p:embed/>
                </p:oleObj>
              </mc:Choice>
              <mc:Fallback>
                <p:oleObj name="Equation" r:id="rId4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42560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30"/>
          <p:cNvGraphicFramePr>
            <a:graphicFrameLocks noChangeAspect="1"/>
          </p:cNvGraphicFramePr>
          <p:nvPr/>
        </p:nvGraphicFramePr>
        <p:xfrm>
          <a:off x="3362325" y="42560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6" imgW="434566" imgH="675992" progId="Equation.DSMT4">
                  <p:embed/>
                </p:oleObj>
              </mc:Choice>
              <mc:Fallback>
                <p:oleObj name="Equation" r:id="rId6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42560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33"/>
          <p:cNvGraphicFramePr>
            <a:graphicFrameLocks noChangeAspect="1"/>
          </p:cNvGraphicFramePr>
          <p:nvPr/>
        </p:nvGraphicFramePr>
        <p:xfrm>
          <a:off x="1676400" y="2286000"/>
          <a:ext cx="18462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672808" imgH="393529" progId="Equation.DSMT4">
                  <p:embed/>
                </p:oleObj>
              </mc:Choice>
              <mc:Fallback>
                <p:oleObj name="Equation" r:id="rId7" imgW="672808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86000"/>
                        <a:ext cx="18462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5" name="Rectangle 24"/>
          <p:cNvSpPr>
            <a:spLocks noChangeArrowheads="1"/>
          </p:cNvSpPr>
          <p:nvPr/>
        </p:nvSpPr>
        <p:spPr bwMode="auto">
          <a:xfrm>
            <a:off x="885825" y="1568450"/>
            <a:ext cx="76485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i="1">
                <a:solidFill>
                  <a:srgbClr val="0000FF"/>
                </a:solidFill>
              </a:rPr>
              <a:t>       Phát biểu quy tắc phép nhân phân số?</a:t>
            </a:r>
          </a:p>
          <a:p>
            <a:r>
              <a:rPr lang="en-US" sz="2800" i="1">
                <a:solidFill>
                  <a:srgbClr val="0000FF"/>
                </a:solidFill>
              </a:rPr>
              <a:t>        Viết công thức tổng quát.</a:t>
            </a:r>
            <a:r>
              <a:rPr lang="en-US" sz="2800" b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5131" name="Picture 31" descr="139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838200"/>
            <a:ext cx="6826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52" name="Object 32"/>
          <p:cNvGraphicFramePr>
            <a:graphicFrameLocks noChangeAspect="1"/>
          </p:cNvGraphicFramePr>
          <p:nvPr/>
        </p:nvGraphicFramePr>
        <p:xfrm>
          <a:off x="5029200" y="2286000"/>
          <a:ext cx="1752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0" imgW="622030" imgH="393529" progId="Equation.DSMT4">
                  <p:embed/>
                </p:oleObj>
              </mc:Choice>
              <mc:Fallback>
                <p:oleObj name="Equation" r:id="rId10" imgW="62203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86000"/>
                        <a:ext cx="1752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5662862"/>
      </p:ext>
    </p:extLst>
  </p:cSld>
  <p:clrMapOvr>
    <a:masterClrMapping/>
  </p:clrMapOvr>
  <p:transition spd="slow">
    <p:wheel spokes="1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45" grpId="0"/>
      <p:bldP spid="514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ahliar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82550" cmpd="thickThin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65541" name="WordArt 5"/>
          <p:cNvSpPr>
            <a:spLocks noChangeArrowheads="1" noChangeShapeType="1" noTextEdit="1"/>
          </p:cNvSpPr>
          <p:nvPr/>
        </p:nvSpPr>
        <p:spPr bwMode="auto">
          <a:xfrm>
            <a:off x="1295400" y="2743200"/>
            <a:ext cx="62484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luyÖn tËp</a:t>
            </a:r>
          </a:p>
        </p:txBody>
      </p:sp>
      <p:sp>
        <p:nvSpPr>
          <p:cNvPr id="65542" name="WordArt 6"/>
          <p:cNvSpPr>
            <a:spLocks noChangeArrowheads="1" noChangeShapeType="1" noTextEdit="1"/>
          </p:cNvSpPr>
          <p:nvPr/>
        </p:nvSpPr>
        <p:spPr bwMode="auto">
          <a:xfrm>
            <a:off x="2590800" y="1143000"/>
            <a:ext cx="3429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30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00FF">
                        <a:alpha val="89000"/>
                      </a:srgbClr>
                    </a:gs>
                    <a:gs pos="50000">
                      <a:srgbClr val="66FFFF"/>
                    </a:gs>
                    <a:gs pos="100000">
                      <a:srgbClr val="9900FF">
                        <a:alpha val="89000"/>
                      </a:srgbClr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88</a:t>
            </a:r>
          </a:p>
        </p:txBody>
      </p:sp>
      <p:pic>
        <p:nvPicPr>
          <p:cNvPr id="6151" name="Picture 2" descr="dahliar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82550" cmpd="thickThin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8382000" y="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0">
                <a:solidFill>
                  <a:srgbClr val="9900CC"/>
                </a:solidFill>
                <a:latin typeface=".VnTime" pitchFamily="34" charset="0"/>
                <a:sym typeface="Wingdings" pitchFamily="2" charset="2"/>
              </a:rPr>
              <a:t></a:t>
            </a:r>
            <a:endParaRPr lang="en-US" sz="4400" b="0">
              <a:solidFill>
                <a:srgbClr val="9900CC"/>
              </a:solidFill>
              <a:latin typeface=".VnTime" pitchFamily="34" charset="0"/>
            </a:endParaRP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3124200" y="762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solidFill>
                  <a:srgbClr val="6600CC"/>
                </a:solidFill>
                <a:latin typeface=".VnTime" pitchFamily="34" charset="0"/>
                <a:sym typeface="Wingdings" pitchFamily="2" charset="2"/>
              </a:rPr>
              <a:t>  </a:t>
            </a: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2743200" y="55626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0">
                <a:solidFill>
                  <a:srgbClr val="6600CC"/>
                </a:solidFill>
                <a:latin typeface=".VnTime" pitchFamily="34" charset="0"/>
                <a:sym typeface="Wingdings" pitchFamily="2" charset="2"/>
              </a:rPr>
              <a:t></a:t>
            </a:r>
          </a:p>
        </p:txBody>
      </p:sp>
      <p:grpSp>
        <p:nvGrpSpPr>
          <p:cNvPr id="65563" name="Group 27"/>
          <p:cNvGrpSpPr>
            <a:grpSpLocks/>
          </p:cNvGrpSpPr>
          <p:nvPr/>
        </p:nvGrpSpPr>
        <p:grpSpPr bwMode="auto">
          <a:xfrm>
            <a:off x="152400" y="76200"/>
            <a:ext cx="8382000" cy="1447800"/>
            <a:chOff x="96" y="240"/>
            <a:chExt cx="5280" cy="912"/>
          </a:xfrm>
        </p:grpSpPr>
        <p:sp>
          <p:nvSpPr>
            <p:cNvPr id="6166" name="Line 28"/>
            <p:cNvSpPr>
              <a:spLocks noChangeShapeType="1"/>
            </p:cNvSpPr>
            <p:nvPr/>
          </p:nvSpPr>
          <p:spPr bwMode="auto">
            <a:xfrm>
              <a:off x="96" y="576"/>
              <a:ext cx="5280" cy="0"/>
            </a:xfrm>
            <a:prstGeom prst="line">
              <a:avLst/>
            </a:prstGeom>
            <a:noFill/>
            <a:ln w="57150" cmpd="thinThick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Line 29"/>
            <p:cNvSpPr>
              <a:spLocks noChangeShapeType="1"/>
            </p:cNvSpPr>
            <p:nvPr/>
          </p:nvSpPr>
          <p:spPr bwMode="auto">
            <a:xfrm>
              <a:off x="240" y="240"/>
              <a:ext cx="0" cy="912"/>
            </a:xfrm>
            <a:prstGeom prst="line">
              <a:avLst/>
            </a:prstGeom>
            <a:noFill/>
            <a:ln w="76200" cmpd="tri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Line 30"/>
            <p:cNvSpPr>
              <a:spLocks noChangeShapeType="1"/>
            </p:cNvSpPr>
            <p:nvPr/>
          </p:nvSpPr>
          <p:spPr bwMode="auto">
            <a:xfrm>
              <a:off x="288" y="624"/>
              <a:ext cx="0" cy="432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9" name="Line 31"/>
            <p:cNvSpPr>
              <a:spLocks noChangeShapeType="1"/>
            </p:cNvSpPr>
            <p:nvPr/>
          </p:nvSpPr>
          <p:spPr bwMode="auto">
            <a:xfrm>
              <a:off x="288" y="624"/>
              <a:ext cx="384" cy="0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Text Box 32"/>
            <p:cNvSpPr txBox="1">
              <a:spLocks noChangeArrowheads="1"/>
            </p:cNvSpPr>
            <p:nvPr/>
          </p:nvSpPr>
          <p:spPr bwMode="auto">
            <a:xfrm>
              <a:off x="192" y="528"/>
              <a:ext cx="384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400" b="0">
                  <a:solidFill>
                    <a:srgbClr val="FFFF00"/>
                  </a:solidFill>
                  <a:latin typeface=".VnTime" pitchFamily="34" charset="0"/>
                  <a:sym typeface="Wingdings" pitchFamily="2" charset="2"/>
                </a:rPr>
                <a:t></a:t>
              </a:r>
              <a:endParaRPr lang="en-US" sz="3400" b="0">
                <a:latin typeface=".VnTime" pitchFamily="34" charset="0"/>
              </a:endParaRPr>
            </a:p>
          </p:txBody>
        </p:sp>
      </p:grpSp>
      <p:grpSp>
        <p:nvGrpSpPr>
          <p:cNvPr id="65569" name="Group 33"/>
          <p:cNvGrpSpPr>
            <a:grpSpLocks/>
          </p:cNvGrpSpPr>
          <p:nvPr/>
        </p:nvGrpSpPr>
        <p:grpSpPr bwMode="auto">
          <a:xfrm>
            <a:off x="6172200" y="5410200"/>
            <a:ext cx="2667000" cy="1066800"/>
            <a:chOff x="3888" y="3600"/>
            <a:chExt cx="1680" cy="672"/>
          </a:xfrm>
        </p:grpSpPr>
        <p:sp>
          <p:nvSpPr>
            <p:cNvPr id="6163" name="Line 34"/>
            <p:cNvSpPr>
              <a:spLocks noChangeShapeType="1"/>
            </p:cNvSpPr>
            <p:nvPr/>
          </p:nvSpPr>
          <p:spPr bwMode="auto">
            <a:xfrm>
              <a:off x="3888" y="4176"/>
              <a:ext cx="1680" cy="0"/>
            </a:xfrm>
            <a:prstGeom prst="line">
              <a:avLst/>
            </a:prstGeom>
            <a:noFill/>
            <a:ln w="57150" cmpd="thickThin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Line 35"/>
            <p:cNvSpPr>
              <a:spLocks noChangeShapeType="1"/>
            </p:cNvSpPr>
            <p:nvPr/>
          </p:nvSpPr>
          <p:spPr bwMode="auto">
            <a:xfrm>
              <a:off x="5472" y="3600"/>
              <a:ext cx="0" cy="672"/>
            </a:xfrm>
            <a:prstGeom prst="line">
              <a:avLst/>
            </a:prstGeom>
            <a:noFill/>
            <a:ln w="76200" cmpd="tri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Text Box 36"/>
            <p:cNvSpPr txBox="1">
              <a:spLocks noChangeArrowheads="1"/>
            </p:cNvSpPr>
            <p:nvPr/>
          </p:nvSpPr>
          <p:spPr bwMode="auto">
            <a:xfrm>
              <a:off x="5088" y="3792"/>
              <a:ext cx="384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400" b="0">
                  <a:solidFill>
                    <a:srgbClr val="FFFF00"/>
                  </a:solidFill>
                  <a:latin typeface=".VnTime" pitchFamily="34" charset="0"/>
                  <a:sym typeface="Webdings" pitchFamily="18" charset="2"/>
                </a:rPr>
                <a:t></a:t>
              </a:r>
              <a:endParaRPr lang="en-US" sz="3400" b="0">
                <a:latin typeface=".VnTime" pitchFamily="34" charset="0"/>
              </a:endParaRPr>
            </a:p>
          </p:txBody>
        </p:sp>
      </p:grpSp>
      <p:sp>
        <p:nvSpPr>
          <p:cNvPr id="65573" name="WordArt 37"/>
          <p:cNvSpPr>
            <a:spLocks noChangeArrowheads="1" noChangeShapeType="1" noTextEdit="1"/>
          </p:cNvSpPr>
          <p:nvPr/>
        </p:nvSpPr>
        <p:spPr bwMode="auto">
          <a:xfrm>
            <a:off x="1295400" y="2209800"/>
            <a:ext cx="66294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BµI 12</a:t>
            </a:r>
          </a:p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PHÐP CHIA PH¢N Sè</a:t>
            </a:r>
          </a:p>
        </p:txBody>
      </p:sp>
      <p:graphicFrame>
        <p:nvGraphicFramePr>
          <p:cNvPr id="65574" name="Object 38"/>
          <p:cNvGraphicFramePr>
            <a:graphicFrameLocks noChangeAspect="1"/>
          </p:cNvGraphicFramePr>
          <p:nvPr/>
        </p:nvGraphicFramePr>
        <p:xfrm>
          <a:off x="514350" y="0"/>
          <a:ext cx="55245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Bitmap Image" r:id="rId5" imgW="552527" imgH="619211" progId="Paint.Picture">
                  <p:embed/>
                </p:oleObj>
              </mc:Choice>
              <mc:Fallback>
                <p:oleObj name="Bitmap Image" r:id="rId5" imgW="552527" imgH="61921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0"/>
                        <a:ext cx="55245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07763" dir="189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8" descr="pink_flower_divider_md_cl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52600"/>
            <a:ext cx="2971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WordArt 39"/>
          <p:cNvSpPr>
            <a:spLocks noChangeArrowheads="1" noChangeShapeType="1" noTextEdit="1"/>
          </p:cNvSpPr>
          <p:nvPr/>
        </p:nvSpPr>
        <p:spPr bwMode="auto">
          <a:xfrm>
            <a:off x="3200400" y="685800"/>
            <a:ext cx="26670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30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00FF">
                        <a:alpha val="89000"/>
                      </a:srgbClr>
                    </a:gs>
                    <a:gs pos="50000">
                      <a:srgbClr val="66FFFF"/>
                    </a:gs>
                    <a:gs pos="100000">
                      <a:srgbClr val="9900FF">
                        <a:alpha val="89000"/>
                      </a:srgbClr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</a:t>
            </a:r>
          </a:p>
        </p:txBody>
      </p:sp>
    </p:spTree>
    <p:extLst>
      <p:ext uri="{BB962C8B-B14F-4D97-AF65-F5344CB8AC3E}">
        <p14:creationId xmlns:p14="http://schemas.microsoft.com/office/powerpoint/2010/main" val="289242846"/>
      </p:ext>
    </p:extLst>
  </p:cSld>
  <p:clrMapOvr>
    <a:masterClrMapping/>
  </p:clrMapOvr>
  <p:transition spd="slow">
    <p:wheel spokes="1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animBg="1"/>
      <p:bldP spid="65560" grpId="0"/>
      <p:bldP spid="65561" grpId="0"/>
      <p:bldP spid="65562" grpId="0"/>
      <p:bldP spid="655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28678" name="Text Box 13"/>
          <p:cNvSpPr txBox="1">
            <a:spLocks noChangeArrowheads="1"/>
          </p:cNvSpPr>
          <p:nvPr/>
        </p:nvSpPr>
        <p:spPr bwMode="auto">
          <a:xfrm>
            <a:off x="304800" y="368458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28679" name="Object 29"/>
          <p:cNvGraphicFramePr>
            <a:graphicFrameLocks noChangeAspect="1"/>
          </p:cNvGraphicFramePr>
          <p:nvPr/>
        </p:nvGraphicFramePr>
        <p:xfrm>
          <a:off x="3086100" y="41925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434566" imgH="675992" progId="Equation.DSMT4">
                  <p:embed/>
                </p:oleObj>
              </mc:Choice>
              <mc:Fallback>
                <p:oleObj name="Equation" r:id="rId5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41925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30"/>
          <p:cNvGraphicFramePr>
            <a:graphicFrameLocks noChangeAspect="1"/>
          </p:cNvGraphicFramePr>
          <p:nvPr/>
        </p:nvGraphicFramePr>
        <p:xfrm>
          <a:off x="3086100" y="41925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7" imgW="434566" imgH="675992" progId="Equation.DSMT4">
                  <p:embed/>
                </p:oleObj>
              </mc:Choice>
              <mc:Fallback>
                <p:oleObj name="Equation" r:id="rId7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41925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762000" y="990600"/>
            <a:ext cx="47244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</a:rPr>
              <a:t>1.Số nghịch đảo</a:t>
            </a:r>
          </a:p>
        </p:txBody>
      </p:sp>
      <p:sp>
        <p:nvSpPr>
          <p:cNvPr id="7175" name="WordArt 10"/>
          <p:cNvSpPr>
            <a:spLocks noChangeArrowheads="1" noChangeShapeType="1" noTextEdit="1"/>
          </p:cNvSpPr>
          <p:nvPr/>
        </p:nvSpPr>
        <p:spPr bwMode="auto">
          <a:xfrm>
            <a:off x="1905000" y="0"/>
            <a:ext cx="47053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87: phÐp chia ph©n sè 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-457200" y="2527300"/>
            <a:ext cx="8915400" cy="31956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pct5">
                  <a:fgClr>
                    <a:srgbClr val="0000FF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/>
              <a:t>      Cũng vậy,</a:t>
            </a:r>
          </a:p>
          <a:p>
            <a:pPr>
              <a:spcBef>
                <a:spcPct val="50000"/>
              </a:spcBef>
              <a:defRPr/>
            </a:pPr>
            <a:r>
              <a:rPr lang="en-US" sz="2400"/>
              <a:t>             ta nói        l</a:t>
            </a:r>
            <a:r>
              <a:rPr lang="en-US"/>
              <a:t>à</a:t>
            </a:r>
            <a:r>
              <a:rPr lang="en-US" sz="2400" b="0"/>
              <a:t>..........................</a:t>
            </a:r>
            <a:r>
              <a:rPr lang="en-US" sz="2400"/>
              <a:t> của </a:t>
            </a:r>
          </a:p>
          <a:p>
            <a:pPr>
              <a:spcBef>
                <a:spcPct val="50000"/>
              </a:spcBef>
              <a:defRPr/>
            </a:pPr>
            <a:endParaRPr lang="en-US" sz="2400"/>
          </a:p>
          <a:p>
            <a:pPr>
              <a:spcBef>
                <a:spcPct val="50000"/>
              </a:spcBef>
              <a:defRPr/>
            </a:pPr>
            <a:r>
              <a:rPr lang="en-US" sz="2400"/>
              <a:t>                              là </a:t>
            </a:r>
            <a:r>
              <a:rPr lang="en-US" sz="2400" b="0"/>
              <a:t>.......................</a:t>
            </a:r>
            <a:r>
              <a:rPr lang="en-US" sz="2400"/>
              <a:t> của </a:t>
            </a:r>
          </a:p>
          <a:p>
            <a:pPr>
              <a:spcBef>
                <a:spcPct val="50000"/>
              </a:spcBef>
              <a:defRPr/>
            </a:pPr>
            <a:endParaRPr lang="en-US" sz="2400"/>
          </a:p>
          <a:p>
            <a:pPr>
              <a:spcBef>
                <a:spcPct val="50000"/>
              </a:spcBef>
              <a:defRPr/>
            </a:pPr>
            <a:r>
              <a:rPr lang="en-US" sz="2400"/>
              <a:t>                       Hai số        và        là hai số</a:t>
            </a:r>
            <a:r>
              <a:rPr lang="en-US" sz="2400" b="0"/>
              <a:t>..................................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3413125" y="4367213"/>
            <a:ext cx="184150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/>
          </a:p>
        </p:txBody>
      </p:sp>
      <p:graphicFrame>
        <p:nvGraphicFramePr>
          <p:cNvPr id="28696" name="Object 24"/>
          <p:cNvGraphicFramePr>
            <a:graphicFrameLocks noChangeAspect="1"/>
          </p:cNvGraphicFramePr>
          <p:nvPr/>
        </p:nvGraphicFramePr>
        <p:xfrm>
          <a:off x="5334000" y="2921000"/>
          <a:ext cx="4873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8" imgW="228501" imgH="393529" progId="Equation.DSMT4">
                  <p:embed/>
                </p:oleObj>
              </mc:Choice>
              <mc:Fallback>
                <p:oleObj name="Equation" r:id="rId8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921000"/>
                        <a:ext cx="4873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7" name="Object 25"/>
          <p:cNvGraphicFramePr>
            <a:graphicFrameLocks noChangeAspect="1"/>
          </p:cNvGraphicFramePr>
          <p:nvPr/>
        </p:nvGraphicFramePr>
        <p:xfrm>
          <a:off x="1600200" y="2921000"/>
          <a:ext cx="571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0" imgW="228501" imgH="393529" progId="Equation.DSMT4">
                  <p:embed/>
                </p:oleObj>
              </mc:Choice>
              <mc:Fallback>
                <p:oleObj name="Equation" r:id="rId10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921000"/>
                        <a:ext cx="571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2514600" y="3074988"/>
            <a:ext cx="2286000" cy="4270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>
                <a:solidFill>
                  <a:srgbClr val="FF3300"/>
                </a:solidFill>
              </a:rPr>
              <a:t>số nghịch đảo</a:t>
            </a:r>
          </a:p>
        </p:txBody>
      </p:sp>
      <p:graphicFrame>
        <p:nvGraphicFramePr>
          <p:cNvPr id="28699" name="Object 27"/>
          <p:cNvGraphicFramePr>
            <a:graphicFrameLocks noChangeAspect="1"/>
          </p:cNvGraphicFramePr>
          <p:nvPr/>
        </p:nvGraphicFramePr>
        <p:xfrm>
          <a:off x="1600200" y="3987800"/>
          <a:ext cx="4873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2" imgW="228501" imgH="393529" progId="Equation.DSMT4">
                  <p:embed/>
                </p:oleObj>
              </mc:Choice>
              <mc:Fallback>
                <p:oleObj name="Equation" r:id="rId12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87800"/>
                        <a:ext cx="4873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0" name="Object 28"/>
          <p:cNvGraphicFramePr>
            <a:graphicFrameLocks noChangeAspect="1"/>
          </p:cNvGraphicFramePr>
          <p:nvPr/>
        </p:nvGraphicFramePr>
        <p:xfrm>
          <a:off x="5181600" y="4064000"/>
          <a:ext cx="571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3" imgW="228501" imgH="393529" progId="Equation.DSMT4">
                  <p:embed/>
                </p:oleObj>
              </mc:Choice>
              <mc:Fallback>
                <p:oleObj name="Equation" r:id="rId13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064000"/>
                        <a:ext cx="571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1" name="Object 29"/>
          <p:cNvGraphicFramePr>
            <a:graphicFrameLocks noChangeAspect="1"/>
          </p:cNvGraphicFramePr>
          <p:nvPr/>
        </p:nvGraphicFramePr>
        <p:xfrm>
          <a:off x="2522538" y="5143500"/>
          <a:ext cx="571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15" imgW="228501" imgH="393529" progId="Equation.DSMT4">
                  <p:embed/>
                </p:oleObj>
              </mc:Choice>
              <mc:Fallback>
                <p:oleObj name="Equation" r:id="rId15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5143500"/>
                        <a:ext cx="571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2" name="Object 30"/>
          <p:cNvGraphicFramePr>
            <a:graphicFrameLocks noChangeAspect="1"/>
          </p:cNvGraphicFramePr>
          <p:nvPr/>
        </p:nvGraphicFramePr>
        <p:xfrm>
          <a:off x="3538538" y="5105400"/>
          <a:ext cx="4873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16" imgW="228501" imgH="393529" progId="Equation.DSMT4">
                  <p:embed/>
                </p:oleObj>
              </mc:Choice>
              <mc:Fallback>
                <p:oleObj name="Equation" r:id="rId16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538" y="5105400"/>
                        <a:ext cx="4873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2438400" y="4171950"/>
            <a:ext cx="2286000" cy="4270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>
                <a:solidFill>
                  <a:srgbClr val="FF0000"/>
                </a:solidFill>
              </a:rPr>
              <a:t>số nghịch đảo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5346700" y="5270500"/>
            <a:ext cx="3200400" cy="4270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>
                <a:solidFill>
                  <a:srgbClr val="FF0000"/>
                </a:solidFill>
              </a:rPr>
              <a:t>nghịch đảo c</a:t>
            </a:r>
            <a:r>
              <a:rPr lang="en-US">
                <a:solidFill>
                  <a:srgbClr val="FF0000"/>
                </a:solidFill>
              </a:rPr>
              <a:t>ủa nhau</a:t>
            </a:r>
          </a:p>
        </p:txBody>
      </p:sp>
      <p:pic>
        <p:nvPicPr>
          <p:cNvPr id="28705" name="Picture 33" descr="139"/>
          <p:cNvPicPr>
            <a:picLocks noChangeAspect="1" noChangeArrowheads="1" noCrop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524000"/>
            <a:ext cx="3762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228600" y="1385888"/>
            <a:ext cx="1143000" cy="8334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D60093"/>
                </a:solidFill>
              </a:rPr>
              <a:t>   2</a:t>
            </a:r>
          </a:p>
        </p:txBody>
      </p:sp>
    </p:spTree>
    <p:extLst>
      <p:ext uri="{BB962C8B-B14F-4D97-AF65-F5344CB8AC3E}">
        <p14:creationId xmlns:p14="http://schemas.microsoft.com/office/powerpoint/2010/main" val="2082869802"/>
      </p:ext>
    </p:extLst>
  </p:cSld>
  <p:clrMapOvr>
    <a:masterClrMapping/>
  </p:clrMapOvr>
  <p:transition spd="slow">
    <p:wheel spokes="1"/>
    <p:sndAc>
      <p:stSnd>
        <p:snd r:embed="rId4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94" grpId="0"/>
      <p:bldP spid="28695" grpId="0"/>
      <p:bldP spid="28698" grpId="0"/>
      <p:bldP spid="28703" grpId="0"/>
      <p:bldP spid="28704" grpId="0"/>
      <p:bldP spid="287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3813" y="14288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8195" name="Text Box 13"/>
          <p:cNvSpPr txBox="1">
            <a:spLocks noChangeArrowheads="1"/>
          </p:cNvSpPr>
          <p:nvPr/>
        </p:nvSpPr>
        <p:spPr bwMode="auto">
          <a:xfrm>
            <a:off x="609600" y="2971800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8196" name="Object 29"/>
          <p:cNvGraphicFramePr>
            <a:graphicFrameLocks noChangeAspect="1"/>
          </p:cNvGraphicFramePr>
          <p:nvPr/>
        </p:nvGraphicFramePr>
        <p:xfrm>
          <a:off x="3238500" y="34178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4" imgW="434566" imgH="675992" progId="Equation.DSMT4">
                  <p:embed/>
                </p:oleObj>
              </mc:Choice>
              <mc:Fallback>
                <p:oleObj name="Equation" r:id="rId4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4178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30"/>
          <p:cNvGraphicFramePr>
            <a:graphicFrameLocks noChangeAspect="1"/>
          </p:cNvGraphicFramePr>
          <p:nvPr/>
        </p:nvGraphicFramePr>
        <p:xfrm>
          <a:off x="3238500" y="34178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6" imgW="434566" imgH="675992" progId="Equation.DSMT4">
                  <p:embed/>
                </p:oleObj>
              </mc:Choice>
              <mc:Fallback>
                <p:oleObj name="Equation" r:id="rId6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4178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8" name="Picture 29" descr="13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828675"/>
            <a:ext cx="3762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30"/>
          <p:cNvSpPr txBox="1">
            <a:spLocks noChangeArrowheads="1"/>
          </p:cNvSpPr>
          <p:nvPr/>
        </p:nvSpPr>
        <p:spPr bwMode="auto">
          <a:xfrm>
            <a:off x="228600" y="690563"/>
            <a:ext cx="1143000" cy="8334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D60093"/>
                </a:solidFill>
              </a:rPr>
              <a:t>  3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1447800" y="1066800"/>
            <a:ext cx="54102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Tìm số nghịch đảo của </a:t>
            </a:r>
          </a:p>
        </p:txBody>
      </p:sp>
      <p:graphicFrame>
        <p:nvGraphicFramePr>
          <p:cNvPr id="8201" name="Object 35"/>
          <p:cNvGraphicFramePr>
            <a:graphicFrameLocks noChangeAspect="1"/>
          </p:cNvGraphicFramePr>
          <p:nvPr/>
        </p:nvGraphicFramePr>
        <p:xfrm>
          <a:off x="990600" y="1524000"/>
          <a:ext cx="60960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8" imgW="2159000" imgH="393700" progId="Equation.DSMT4">
                  <p:embed/>
                </p:oleObj>
              </mc:Choice>
              <mc:Fallback>
                <p:oleObj name="Equation" r:id="rId8" imgW="21590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0960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89" name="Group 93"/>
          <p:cNvGraphicFramePr>
            <a:graphicFrameLocks noGrp="1"/>
          </p:cNvGraphicFramePr>
          <p:nvPr/>
        </p:nvGraphicFramePr>
        <p:xfrm>
          <a:off x="228600" y="3352800"/>
          <a:ext cx="8839200" cy="3048000"/>
        </p:xfrm>
        <a:graphic>
          <a:graphicData uri="http://schemas.openxmlformats.org/drawingml/2006/table">
            <a:tbl>
              <a:tblPr/>
              <a:tblGrid>
                <a:gridCol w="2575159"/>
                <a:gridCol w="931440"/>
                <a:gridCol w="913001"/>
                <a:gridCol w="1159080"/>
                <a:gridCol w="3260520"/>
              </a:tblGrid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Số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Số nghịch đảo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22" name="Object 75"/>
          <p:cNvGraphicFramePr>
            <a:graphicFrameLocks noChangeAspect="1"/>
          </p:cNvGraphicFramePr>
          <p:nvPr/>
        </p:nvGraphicFramePr>
        <p:xfrm>
          <a:off x="2971800" y="3657600"/>
          <a:ext cx="685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0" imgW="152334" imgH="393529" progId="Equation.DSMT4">
                  <p:embed/>
                </p:oleObj>
              </mc:Choice>
              <mc:Fallback>
                <p:oleObj name="Equation" r:id="rId10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57600"/>
                        <a:ext cx="685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3" name="Object 89"/>
          <p:cNvGraphicFramePr>
            <a:graphicFrameLocks noChangeAspect="1"/>
          </p:cNvGraphicFramePr>
          <p:nvPr/>
        </p:nvGraphicFramePr>
        <p:xfrm>
          <a:off x="6019800" y="3581400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2" imgW="1473200" imgH="393700" progId="Equation.DSMT4">
                  <p:embed/>
                </p:oleObj>
              </mc:Choice>
              <mc:Fallback>
                <p:oleObj name="Equation" r:id="rId12" imgW="1473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581400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00109" y="3785823"/>
            <a:ext cx="838691" cy="786177"/>
          </a:xfrm>
          <a:prstGeom prst="rect">
            <a:avLst/>
          </a:prstGeom>
          <a:blipFill rotWithShape="1">
            <a:blip r:embed="rId1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225" name="WordArt 10"/>
          <p:cNvSpPr>
            <a:spLocks noChangeArrowheads="1" noChangeShapeType="1" noTextEdit="1"/>
          </p:cNvSpPr>
          <p:nvPr/>
        </p:nvSpPr>
        <p:spPr bwMode="auto">
          <a:xfrm>
            <a:off x="1905000" y="57150"/>
            <a:ext cx="47053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87: phÐp chia ph©n sè </a:t>
            </a:r>
          </a:p>
        </p:txBody>
      </p:sp>
    </p:spTree>
    <p:extLst>
      <p:ext uri="{BB962C8B-B14F-4D97-AF65-F5344CB8AC3E}">
        <p14:creationId xmlns:p14="http://schemas.microsoft.com/office/powerpoint/2010/main" val="4156252835"/>
      </p:ext>
    </p:extLst>
  </p:cSld>
  <p:clrMapOvr>
    <a:masterClrMapping/>
  </p:clrMapOvr>
  <p:transition spd="slow">
    <p:checker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/>
          </a:p>
        </p:txBody>
      </p:sp>
      <p:sp>
        <p:nvSpPr>
          <p:cNvPr id="9219" name="TextBox 1"/>
          <p:cNvSpPr txBox="1">
            <a:spLocks noChangeArrowheads="1"/>
          </p:cNvSpPr>
          <p:nvPr/>
        </p:nvSpPr>
        <p:spPr bwMode="auto">
          <a:xfrm>
            <a:off x="838200" y="1079500"/>
            <a:ext cx="495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2. Phép chia phân số</a:t>
            </a:r>
          </a:p>
        </p:txBody>
      </p:sp>
      <p:sp>
        <p:nvSpPr>
          <p:cNvPr id="9220" name="WordArt 10"/>
          <p:cNvSpPr>
            <a:spLocks noChangeArrowheads="1" noChangeShapeType="1" noTextEdit="1"/>
          </p:cNvSpPr>
          <p:nvPr/>
        </p:nvSpPr>
        <p:spPr bwMode="auto">
          <a:xfrm>
            <a:off x="1905000" y="209550"/>
            <a:ext cx="47053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87: phÐp chia ph©n sè </a:t>
            </a:r>
          </a:p>
        </p:txBody>
      </p:sp>
    </p:spTree>
    <p:extLst>
      <p:ext uri="{BB962C8B-B14F-4D97-AF65-F5344CB8AC3E}">
        <p14:creationId xmlns:p14="http://schemas.microsoft.com/office/powerpoint/2010/main" val="363624171"/>
      </p:ext>
    </p:extLst>
  </p:cSld>
  <p:clrMapOvr>
    <a:masterClrMapping/>
  </p:clrMapOvr>
  <p:transition spd="slow">
    <p:wheel spokes="1"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3"/>
          <p:cNvSpPr txBox="1">
            <a:spLocks noChangeArrowheads="1"/>
          </p:cNvSpPr>
          <p:nvPr/>
        </p:nvSpPr>
        <p:spPr bwMode="auto">
          <a:xfrm>
            <a:off x="533400" y="353218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10243" name="Object 29"/>
          <p:cNvGraphicFramePr>
            <a:graphicFrameLocks noChangeAspect="1"/>
          </p:cNvGraphicFramePr>
          <p:nvPr/>
        </p:nvGraphicFramePr>
        <p:xfrm>
          <a:off x="7658100" y="19827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434566" imgH="675992" progId="Equation.DSMT4">
                  <p:embed/>
                </p:oleObj>
              </mc:Choice>
              <mc:Fallback>
                <p:oleObj name="Equation" r:id="rId5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8100" y="19827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30"/>
          <p:cNvGraphicFramePr>
            <a:graphicFrameLocks noChangeAspect="1"/>
          </p:cNvGraphicFramePr>
          <p:nvPr/>
        </p:nvGraphicFramePr>
        <p:xfrm>
          <a:off x="7658100" y="19827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7" imgW="434566" imgH="675992" progId="Equation.DSMT4">
                  <p:embed/>
                </p:oleObj>
              </mc:Choice>
              <mc:Fallback>
                <p:oleObj name="Equation" r:id="rId7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8100" y="19827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/>
          </a:p>
        </p:txBody>
      </p:sp>
      <p:sp>
        <p:nvSpPr>
          <p:cNvPr id="10246" name="TextBox 1"/>
          <p:cNvSpPr txBox="1">
            <a:spLocks noChangeArrowheads="1"/>
          </p:cNvSpPr>
          <p:nvPr/>
        </p:nvSpPr>
        <p:spPr bwMode="auto">
          <a:xfrm>
            <a:off x="838200" y="1079500"/>
            <a:ext cx="495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2. Phép chia phân số</a:t>
            </a:r>
          </a:p>
        </p:txBody>
      </p:sp>
      <p:cxnSp>
        <p:nvCxnSpPr>
          <p:cNvPr id="10247" name="Straight Connector 3"/>
          <p:cNvCxnSpPr>
            <a:cxnSpLocks noChangeShapeType="1"/>
          </p:cNvCxnSpPr>
          <p:nvPr/>
        </p:nvCxnSpPr>
        <p:spPr bwMode="auto">
          <a:xfrm>
            <a:off x="4648200" y="1390650"/>
            <a:ext cx="0" cy="546735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8" name="TextBox 6"/>
          <p:cNvSpPr txBox="1">
            <a:spLocks noChangeArrowheads="1"/>
          </p:cNvSpPr>
          <p:nvPr/>
        </p:nvSpPr>
        <p:spPr bwMode="auto">
          <a:xfrm>
            <a:off x="1524000" y="1689100"/>
            <a:ext cx="350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Hãy tính và so sánh</a:t>
            </a:r>
          </a:p>
        </p:txBody>
      </p:sp>
      <p:graphicFrame>
        <p:nvGraphicFramePr>
          <p:cNvPr id="10249" name="Object 7"/>
          <p:cNvGraphicFramePr>
            <a:graphicFrameLocks noChangeAspect="1"/>
          </p:cNvGraphicFramePr>
          <p:nvPr/>
        </p:nvGraphicFramePr>
        <p:xfrm>
          <a:off x="1703388" y="2146300"/>
          <a:ext cx="1112837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8" imgW="330057" imgH="393529" progId="Equation.DSMT4">
                  <p:embed/>
                </p:oleObj>
              </mc:Choice>
              <mc:Fallback>
                <p:oleObj name="Equation" r:id="rId8" imgW="33005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2146300"/>
                        <a:ext cx="1112837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626100" y="2146300"/>
          <a:ext cx="1168400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0" imgW="304536" imgH="393359" progId="Equation.DSMT4">
                  <p:embed/>
                </p:oleObj>
              </mc:Choice>
              <mc:Fallback>
                <p:oleObj name="Equation" r:id="rId10" imgW="304536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2146300"/>
                        <a:ext cx="1168400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953000" y="1917700"/>
            <a:ext cx="449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Ví dụ:  Tính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400800" y="2057400"/>
          <a:ext cx="14478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2" imgW="393529" imgH="393529" progId="Equation.DSMT4">
                  <p:embed/>
                </p:oleObj>
              </mc:Choice>
              <mc:Fallback>
                <p:oleObj name="Equation" r:id="rId12" imgW="39352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057400"/>
                        <a:ext cx="1447800" cy="1201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971800" y="25273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pic>
        <p:nvPicPr>
          <p:cNvPr id="10254" name="Picture 6" descr="139"/>
          <p:cNvPicPr>
            <a:picLocks noChangeAspect="1" noChangeArrowheads="1" noCrop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755775"/>
            <a:ext cx="3762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5" name="Text Box 7"/>
          <p:cNvSpPr txBox="1">
            <a:spLocks noChangeArrowheads="1"/>
          </p:cNvSpPr>
          <p:nvPr/>
        </p:nvSpPr>
        <p:spPr bwMode="auto">
          <a:xfrm>
            <a:off x="228600" y="1617663"/>
            <a:ext cx="1143000" cy="8334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D60093"/>
                </a:solidFill>
              </a:rPr>
              <a:t>   4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347913" y="2146300"/>
          <a:ext cx="4572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5" imgW="152334" imgH="393529" progId="Equation.DSMT4">
                  <p:embed/>
                </p:oleObj>
              </mc:Choice>
              <mc:Fallback>
                <p:oleObj name="Equation" r:id="rId15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2146300"/>
                        <a:ext cx="457200" cy="1123950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14800" y="2130425"/>
          <a:ext cx="457200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7" imgW="152334" imgH="393529" progId="Equation.DSMT4">
                  <p:embed/>
                </p:oleObj>
              </mc:Choice>
              <mc:Fallback>
                <p:oleObj name="Equation" r:id="rId17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130425"/>
                        <a:ext cx="457200" cy="1166813"/>
                      </a:xfrm>
                      <a:prstGeom prst="rect">
                        <a:avLst/>
                      </a:prstGeom>
                      <a:solidFill>
                        <a:srgbClr val="10DBF0"/>
                      </a:solidFill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8" name="WordArt 10"/>
          <p:cNvSpPr>
            <a:spLocks noChangeArrowheads="1" noChangeShapeType="1" noTextEdit="1"/>
          </p:cNvSpPr>
          <p:nvPr/>
        </p:nvSpPr>
        <p:spPr bwMode="auto">
          <a:xfrm>
            <a:off x="1905000" y="209550"/>
            <a:ext cx="47053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87: phÐp chia ph©n sè </a:t>
            </a:r>
          </a:p>
        </p:txBody>
      </p:sp>
    </p:spTree>
    <p:extLst>
      <p:ext uri="{BB962C8B-B14F-4D97-AF65-F5344CB8AC3E}">
        <p14:creationId xmlns:p14="http://schemas.microsoft.com/office/powerpoint/2010/main" val="87201249"/>
      </p:ext>
    </p:extLst>
  </p:cSld>
  <p:clrMapOvr>
    <a:masterClrMapping/>
  </p:clrMapOvr>
  <p:transition spd="slow">
    <p:wheel spokes="1"/>
    <p:sndAc>
      <p:stSnd>
        <p:snd r:embed="rId4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7919E-6 L -0.06423 -0.08487 C -0.07743 -0.10407 -0.09739 -0.11332 -0.1184 -0.11332 C -0.14201 -0.11332 -0.16093 -0.10407 -0.17413 -0.08487 L -0.2375 -2.47919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75" y="-56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9050" y="-61913"/>
            <a:ext cx="9144000" cy="6858001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b="0">
              <a:solidFill>
                <a:srgbClr val="FF0000"/>
              </a:solidFill>
            </a:endParaRPr>
          </a:p>
        </p:txBody>
      </p:sp>
      <p:sp>
        <p:nvSpPr>
          <p:cNvPr id="11267" name="Text Box 13"/>
          <p:cNvSpPr txBox="1">
            <a:spLocks noChangeArrowheads="1"/>
          </p:cNvSpPr>
          <p:nvPr/>
        </p:nvSpPr>
        <p:spPr bwMode="auto">
          <a:xfrm>
            <a:off x="3124200" y="2362200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11268" name="Object 29"/>
          <p:cNvGraphicFramePr>
            <a:graphicFrameLocks noChangeAspect="1"/>
          </p:cNvGraphicFramePr>
          <p:nvPr/>
        </p:nvGraphicFramePr>
        <p:xfrm>
          <a:off x="5753100" y="28082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4" imgW="434566" imgH="675992" progId="Equation.DSMT4">
                  <p:embed/>
                </p:oleObj>
              </mc:Choice>
              <mc:Fallback>
                <p:oleObj name="Equation" r:id="rId4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28082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0"/>
          <p:cNvGraphicFramePr>
            <a:graphicFrameLocks noChangeAspect="1"/>
          </p:cNvGraphicFramePr>
          <p:nvPr/>
        </p:nvGraphicFramePr>
        <p:xfrm>
          <a:off x="5753100" y="28082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6" imgW="434566" imgH="675992" progId="Equation.DSMT4">
                  <p:embed/>
                </p:oleObj>
              </mc:Choice>
              <mc:Fallback>
                <p:oleObj name="Equation" r:id="rId6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28082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Box 2"/>
          <p:cNvSpPr txBox="1">
            <a:spLocks noChangeArrowheads="1"/>
          </p:cNvSpPr>
          <p:nvPr/>
        </p:nvSpPr>
        <p:spPr bwMode="auto">
          <a:xfrm>
            <a:off x="914400" y="1054100"/>
            <a:ext cx="7848600" cy="13843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u="sng">
                <a:solidFill>
                  <a:srgbClr val="00B050"/>
                </a:solidFill>
              </a:rPr>
              <a:t>Quy tắc</a:t>
            </a:r>
            <a:r>
              <a:rPr lang="en-US" sz="2800">
                <a:solidFill>
                  <a:srgbClr val="0000FF"/>
                </a:solidFill>
              </a:rPr>
              <a:t>: Muốn chia một phân số hay một số nguyên cho một phân số, ta nhân số bị chia với số nghich đảo của số chia</a:t>
            </a:r>
          </a:p>
        </p:txBody>
      </p:sp>
      <p:sp>
        <p:nvSpPr>
          <p:cNvPr id="11271" name="Rectangle 3"/>
          <p:cNvSpPr>
            <a:spLocks noChangeArrowheads="1"/>
          </p:cNvSpPr>
          <p:nvPr/>
        </p:nvSpPr>
        <p:spPr bwMode="auto">
          <a:xfrm>
            <a:off x="2057400" y="2590800"/>
            <a:ext cx="4724400" cy="1905000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1"/>
          </a:gradFill>
          <a:ln w="28575" algn="ctr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057400" y="4660900"/>
            <a:ext cx="4724400" cy="1968500"/>
          </a:xfrm>
          <a:prstGeom prst="rect">
            <a:avLst/>
          </a:prstGeom>
          <a:gradFill rotWithShape="1">
            <a:gsLst>
              <a:gs pos="0">
                <a:srgbClr val="10DBF0"/>
              </a:gs>
              <a:gs pos="64999">
                <a:srgbClr val="F0EBD5"/>
              </a:gs>
              <a:gs pos="100000">
                <a:srgbClr val="D1C39F"/>
              </a:gs>
            </a:gsLst>
            <a:lin ang="13500000" scaled="1"/>
          </a:gradFill>
          <a:ln w="28575" algn="ctr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1273" name="Object 4"/>
          <p:cNvGraphicFramePr>
            <a:graphicFrameLocks noChangeAspect="1"/>
          </p:cNvGraphicFramePr>
          <p:nvPr/>
        </p:nvGraphicFramePr>
        <p:xfrm>
          <a:off x="2514600" y="2895600"/>
          <a:ext cx="3657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1167893" imgH="393529" progId="Equation.DSMT4">
                  <p:embed/>
                </p:oleObj>
              </mc:Choice>
              <mc:Fallback>
                <p:oleObj name="Equation" r:id="rId7" imgW="116789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95600"/>
                        <a:ext cx="3657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5"/>
          <p:cNvGraphicFramePr>
            <a:graphicFrameLocks noChangeAspect="1"/>
          </p:cNvGraphicFramePr>
          <p:nvPr/>
        </p:nvGraphicFramePr>
        <p:xfrm>
          <a:off x="2057400" y="4892675"/>
          <a:ext cx="45720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1524000" imgH="393700" progId="Equation.DSMT4">
                  <p:embed/>
                </p:oleObj>
              </mc:Choice>
              <mc:Fallback>
                <p:oleObj name="Equation" r:id="rId9" imgW="15240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92675"/>
                        <a:ext cx="45720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WordArt 10"/>
          <p:cNvSpPr>
            <a:spLocks noChangeArrowheads="1" noChangeShapeType="1" noTextEdit="1"/>
          </p:cNvSpPr>
          <p:nvPr/>
        </p:nvSpPr>
        <p:spPr bwMode="auto">
          <a:xfrm>
            <a:off x="1905000" y="133350"/>
            <a:ext cx="47053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87: phÐp chia ph©n sè </a:t>
            </a:r>
          </a:p>
        </p:txBody>
      </p:sp>
    </p:spTree>
    <p:extLst>
      <p:ext uri="{BB962C8B-B14F-4D97-AF65-F5344CB8AC3E}">
        <p14:creationId xmlns:p14="http://schemas.microsoft.com/office/powerpoint/2010/main" val="1480366957"/>
      </p:ext>
    </p:extLst>
  </p:cSld>
  <p:clrMapOvr>
    <a:masterClrMapping/>
  </p:clrMapOvr>
  <p:transition spd="slow">
    <p:pull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 b="0">
              <a:solidFill>
                <a:srgbClr val="FF0000"/>
              </a:solidFill>
            </a:endParaRPr>
          </a:p>
        </p:txBody>
      </p:sp>
      <p:sp>
        <p:nvSpPr>
          <p:cNvPr id="12291" name="Text Box 13"/>
          <p:cNvSpPr txBox="1">
            <a:spLocks noChangeArrowheads="1"/>
          </p:cNvSpPr>
          <p:nvPr/>
        </p:nvSpPr>
        <p:spPr bwMode="auto">
          <a:xfrm>
            <a:off x="457200" y="336708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latin typeface=".VnTime" pitchFamily="34" charset="0"/>
              </a:rPr>
              <a:t>   </a:t>
            </a:r>
            <a:endParaRPr lang="en-US" sz="2400" b="0"/>
          </a:p>
        </p:txBody>
      </p:sp>
      <p:graphicFrame>
        <p:nvGraphicFramePr>
          <p:cNvPr id="12292" name="Object 29"/>
          <p:cNvGraphicFramePr>
            <a:graphicFrameLocks noChangeAspect="1"/>
          </p:cNvGraphicFramePr>
          <p:nvPr/>
        </p:nvGraphicFramePr>
        <p:xfrm>
          <a:off x="3238500" y="38750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4" imgW="434566" imgH="675992" progId="Equation.DSMT4">
                  <p:embed/>
                </p:oleObj>
              </mc:Choice>
              <mc:Fallback>
                <p:oleObj name="Equation" r:id="rId4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8750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30"/>
          <p:cNvGraphicFramePr>
            <a:graphicFrameLocks noChangeAspect="1"/>
          </p:cNvGraphicFramePr>
          <p:nvPr/>
        </p:nvGraphicFramePr>
        <p:xfrm>
          <a:off x="3238500" y="3875088"/>
          <a:ext cx="914400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6" imgW="434566" imgH="675992" progId="Equation.DSMT4">
                  <p:embed/>
                </p:oleObj>
              </mc:Choice>
              <mc:Fallback>
                <p:oleObj name="Equation" r:id="rId6" imgW="434566" imgH="6759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875088"/>
                        <a:ext cx="914400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4" name="Picture 6" descr="13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1128713"/>
            <a:ext cx="3762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81000" y="990600"/>
            <a:ext cx="1143000" cy="8334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D60093"/>
                </a:solidFill>
              </a:rPr>
              <a:t>   5</a:t>
            </a:r>
          </a:p>
        </p:txBody>
      </p:sp>
      <p:sp>
        <p:nvSpPr>
          <p:cNvPr id="12296" name="TextBox 1"/>
          <p:cNvSpPr txBox="1">
            <a:spLocks noChangeArrowheads="1"/>
          </p:cNvSpPr>
          <p:nvPr/>
        </p:nvSpPr>
        <p:spPr bwMode="auto">
          <a:xfrm>
            <a:off x="1676400" y="1128713"/>
            <a:ext cx="594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3300"/>
                </a:solidFill>
              </a:rPr>
              <a:t>Hoàn thành các phép  tính sau</a:t>
            </a:r>
          </a:p>
        </p:txBody>
      </p:sp>
      <p:sp>
        <p:nvSpPr>
          <p:cNvPr id="12297" name="TextBox 1"/>
          <p:cNvSpPr txBox="1">
            <a:spLocks noChangeArrowheads="1"/>
          </p:cNvSpPr>
          <p:nvPr/>
        </p:nvSpPr>
        <p:spPr bwMode="auto">
          <a:xfrm>
            <a:off x="1828800" y="2057400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12298" name="Object 2"/>
          <p:cNvGraphicFramePr>
            <a:graphicFrameLocks noChangeAspect="1"/>
          </p:cNvGraphicFramePr>
          <p:nvPr/>
        </p:nvGraphicFramePr>
        <p:xfrm>
          <a:off x="2208213" y="2093913"/>
          <a:ext cx="2897187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8" imgW="1396394" imgH="393529" progId="Equation.DSMT4">
                  <p:embed/>
                </p:oleObj>
              </mc:Choice>
              <mc:Fallback>
                <p:oleObj name="Equation" r:id="rId8" imgW="139639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093913"/>
                        <a:ext cx="2897187" cy="877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TextBox 3"/>
          <p:cNvSpPr txBox="1">
            <a:spLocks noChangeArrowheads="1"/>
          </p:cNvSpPr>
          <p:nvPr/>
        </p:nvSpPr>
        <p:spPr bwMode="auto">
          <a:xfrm>
            <a:off x="4591050" y="4114800"/>
            <a:ext cx="18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12300" name="Object 4"/>
          <p:cNvGraphicFramePr>
            <a:graphicFrameLocks noChangeAspect="1"/>
          </p:cNvGraphicFramePr>
          <p:nvPr/>
        </p:nvGraphicFramePr>
        <p:xfrm>
          <a:off x="2209800" y="3170238"/>
          <a:ext cx="274320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0" imgW="1473200" imgH="393700" progId="Equation.DSMT4">
                  <p:embed/>
                </p:oleObj>
              </mc:Choice>
              <mc:Fallback>
                <p:oleObj name="Equation" r:id="rId10" imgW="1473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170238"/>
                        <a:ext cx="2743200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5"/>
          <p:cNvGraphicFramePr>
            <a:graphicFrameLocks noChangeAspect="1"/>
          </p:cNvGraphicFramePr>
          <p:nvPr/>
        </p:nvGraphicFramePr>
        <p:xfrm>
          <a:off x="2209800" y="4314825"/>
          <a:ext cx="25146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2" imgW="1600200" imgH="393700" progId="Equation.DSMT4">
                  <p:embed/>
                </p:oleObj>
              </mc:Choice>
              <mc:Fallback>
                <p:oleObj name="Equation" r:id="rId12" imgW="1600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314825"/>
                        <a:ext cx="25146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6"/>
          <p:cNvGraphicFramePr>
            <a:graphicFrameLocks noChangeAspect="1"/>
          </p:cNvGraphicFramePr>
          <p:nvPr/>
        </p:nvGraphicFramePr>
        <p:xfrm>
          <a:off x="2187575" y="5334000"/>
          <a:ext cx="3679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4" imgW="2197100" imgH="393700" progId="Equation.DSMT4">
                  <p:embed/>
                </p:oleObj>
              </mc:Choice>
              <mc:Fallback>
                <p:oleObj name="Equation" r:id="rId14" imgW="21971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5334000"/>
                        <a:ext cx="36798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WordArt 10"/>
          <p:cNvSpPr>
            <a:spLocks noChangeArrowheads="1" noChangeShapeType="1" noTextEdit="1"/>
          </p:cNvSpPr>
          <p:nvPr/>
        </p:nvSpPr>
        <p:spPr bwMode="auto">
          <a:xfrm>
            <a:off x="1905000" y="133350"/>
            <a:ext cx="47053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50000">
                      <a:srgbClr val="6600CC"/>
                    </a:gs>
                    <a:gs pos="100000">
                      <a:srgbClr val="FFFFCC"/>
                    </a:gs>
                  </a:gsLst>
                  <a:lin ang="5400000" scaled="1"/>
                </a:gradFill>
                <a:effectLst>
                  <a:prstShdw prst="shdw17" dist="38100">
                    <a:srgbClr val="66FF33"/>
                  </a:prstShdw>
                </a:effectLst>
                <a:latin typeface=".VnCooperH"/>
              </a:rPr>
              <a:t>tiÕt 87: phÐp chia ph©n sè </a:t>
            </a:r>
          </a:p>
        </p:txBody>
      </p:sp>
    </p:spTree>
    <p:extLst>
      <p:ext uri="{BB962C8B-B14F-4D97-AF65-F5344CB8AC3E}">
        <p14:creationId xmlns:p14="http://schemas.microsoft.com/office/powerpoint/2010/main" val="3354814118"/>
      </p:ext>
    </p:extLst>
  </p:cSld>
  <p:clrMapOvr>
    <a:masterClrMapping/>
  </p:clrMapOvr>
  <p:transition spd="slow">
    <p:pull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242</Words>
  <Application>Microsoft Office PowerPoint</Application>
  <PresentationFormat>On-screen Show (4:3)</PresentationFormat>
  <Paragraphs>66</Paragraphs>
  <Slides>11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Office Theme</vt:lpstr>
      <vt:lpstr>Clip</vt:lpstr>
      <vt:lpstr>Equation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5</cp:revision>
  <dcterms:created xsi:type="dcterms:W3CDTF">2006-08-16T00:00:00Z</dcterms:created>
  <dcterms:modified xsi:type="dcterms:W3CDTF">2016-04-21T14:28:22Z</dcterms:modified>
</cp:coreProperties>
</file>